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4"/>
  </p:notesMasterIdLst>
  <p:sldIdLst>
    <p:sldId id="260" r:id="rId5"/>
    <p:sldId id="257" r:id="rId6"/>
    <p:sldId id="261" r:id="rId7"/>
    <p:sldId id="286" r:id="rId8"/>
    <p:sldId id="262" r:id="rId9"/>
    <p:sldId id="263" r:id="rId10"/>
    <p:sldId id="268" r:id="rId11"/>
    <p:sldId id="264" r:id="rId12"/>
    <p:sldId id="270" r:id="rId13"/>
    <p:sldId id="265" r:id="rId14"/>
    <p:sldId id="287" r:id="rId15"/>
    <p:sldId id="288" r:id="rId16"/>
    <p:sldId id="266" r:id="rId17"/>
    <p:sldId id="267" r:id="rId18"/>
    <p:sldId id="269" r:id="rId19"/>
    <p:sldId id="271" r:id="rId20"/>
    <p:sldId id="272" r:id="rId21"/>
    <p:sldId id="281" r:id="rId22"/>
    <p:sldId id="273" r:id="rId23"/>
    <p:sldId id="274" r:id="rId24"/>
    <p:sldId id="275" r:id="rId25"/>
    <p:sldId id="276" r:id="rId26"/>
    <p:sldId id="278" r:id="rId27"/>
    <p:sldId id="277" r:id="rId28"/>
    <p:sldId id="279" r:id="rId29"/>
    <p:sldId id="280" r:id="rId30"/>
    <p:sldId id="282" r:id="rId31"/>
    <p:sldId id="283"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284" r:id="rId51"/>
    <p:sldId id="307" r:id="rId52"/>
    <p:sldId id="28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bir ahmed" initials="sa" lastIdx="1" clrIdx="0">
    <p:extLst>
      <p:ext uri="{19B8F6BF-5375-455C-9EA6-DF929625EA0E}">
        <p15:presenceInfo xmlns:p15="http://schemas.microsoft.com/office/powerpoint/2012/main" userId="33d49f26232fb9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1/29/2021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1/29/2021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I-am-Sabbir/Research_Coordinating_Syste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6877" y="0"/>
            <a:ext cx="12192000" cy="5494564"/>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7889" y="2369488"/>
            <a:ext cx="8676222" cy="1757239"/>
          </a:xfrm>
        </p:spPr>
        <p:txBody>
          <a:bodyPr>
            <a:normAutofit/>
          </a:bodyPr>
          <a:lstStyle/>
          <a:p>
            <a:r>
              <a:rPr lang="en-US" b="0" i="0" dirty="0">
                <a:solidFill>
                  <a:srgbClr val="BFBFBF"/>
                </a:solidFill>
                <a:effectLst/>
              </a:rPr>
              <a:t>Research</a:t>
            </a:r>
            <a:r>
              <a:rPr lang="en-US" b="0" i="0" dirty="0">
                <a:solidFill>
                  <a:srgbClr val="555555"/>
                </a:solidFill>
                <a:effectLst/>
              </a:rPr>
              <a:t> </a:t>
            </a:r>
            <a:r>
              <a:rPr lang="en-US" b="0" i="0" dirty="0">
                <a:solidFill>
                  <a:srgbClr val="BFBFBF"/>
                </a:solidFill>
                <a:effectLst/>
              </a:rPr>
              <a:t>Coordination System</a:t>
            </a:r>
            <a:endParaRPr lang="en-US" dirty="0">
              <a:solidFill>
                <a:srgbClr val="BFBFBF"/>
              </a:solidFill>
            </a:endParaRP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824593" y="5494564"/>
            <a:ext cx="11360530" cy="1159329"/>
          </a:xfrm>
        </p:spPr>
        <p:txBody>
          <a:bodyPr numCol="3">
            <a:normAutofit/>
          </a:bodyPr>
          <a:lstStyle/>
          <a:p>
            <a:pPr algn="l"/>
            <a:r>
              <a:rPr lang="en-US" sz="1600" b="1" dirty="0">
                <a:solidFill>
                  <a:schemeClr val="accent2">
                    <a:lumMod val="20000"/>
                    <a:lumOff val="80000"/>
                  </a:schemeClr>
                </a:solidFill>
                <a:effectLst>
                  <a:glow rad="38100">
                    <a:schemeClr val="bg1">
                      <a:lumMod val="50000"/>
                      <a:lumOff val="50000"/>
                      <a:alpha val="20000"/>
                    </a:schemeClr>
                  </a:glow>
                </a:effectLst>
                <a:latin typeface="Arial Rounded MT Bold" panose="020F0704030504030204" pitchFamily="34" charset="0"/>
              </a:rPr>
              <a:t>Supervised by:</a:t>
            </a:r>
          </a:p>
          <a:p>
            <a:pPr algn="l"/>
            <a:r>
              <a:rPr lang="en-US" sz="1600" b="1" i="0" dirty="0">
                <a:solidFill>
                  <a:schemeClr val="tx1"/>
                </a:solidFill>
                <a:effectLst/>
                <a:latin typeface="Arial Rounded MT Bold" panose="020F0704030504030204" pitchFamily="34" charset="0"/>
              </a:rPr>
              <a:t>Ms. Nusrat Jahan</a:t>
            </a:r>
          </a:p>
          <a:p>
            <a:pPr algn="l"/>
            <a:r>
              <a:rPr lang="en-US" sz="1400" b="0" i="0" dirty="0">
                <a:solidFill>
                  <a:schemeClr val="tx1"/>
                </a:solidFill>
                <a:effectLst/>
                <a:latin typeface="Roboto"/>
              </a:rPr>
              <a:t>Senior Lecturer, Department of Swe</a:t>
            </a:r>
          </a:p>
          <a:p>
            <a:pPr algn="l"/>
            <a:endParaRPr lang="en-US" sz="1600" dirty="0">
              <a:solidFill>
                <a:schemeClr val="tx1"/>
              </a:solidFill>
              <a:effectLst/>
              <a:latin typeface="Roboto"/>
            </a:endParaRPr>
          </a:p>
          <a:p>
            <a:pPr algn="l"/>
            <a:endParaRPr lang="en-US" sz="1600" b="1" i="0" dirty="0">
              <a:solidFill>
                <a:schemeClr val="tx1"/>
              </a:solidFill>
              <a:effectLst/>
              <a:latin typeface="Roboto"/>
            </a:endParaRPr>
          </a:p>
          <a:p>
            <a:pPr algn="l"/>
            <a:endParaRPr lang="en-US" sz="1600" b="1" i="0" dirty="0">
              <a:solidFill>
                <a:schemeClr val="tx1"/>
              </a:solidFill>
              <a:effectLst/>
              <a:latin typeface="Arial Rounded MT Bold" panose="020F0704030504030204" pitchFamily="34" charset="0"/>
            </a:endParaRPr>
          </a:p>
          <a:p>
            <a:pPr algn="l"/>
            <a:r>
              <a:rPr lang="en-US" sz="1600" b="1" i="0" dirty="0">
                <a:solidFill>
                  <a:schemeClr val="tx1"/>
                </a:solidFill>
                <a:effectLst/>
                <a:latin typeface="Arial Rounded MT Bold" panose="020F0704030504030204" pitchFamily="34" charset="0"/>
              </a:rPr>
              <a:t>Submitted by:</a:t>
            </a:r>
          </a:p>
          <a:p>
            <a:pPr algn="l"/>
            <a:r>
              <a:rPr lang="en-US" sz="1600" b="1" dirty="0">
                <a:solidFill>
                  <a:schemeClr val="tx1"/>
                </a:solidFill>
                <a:effectLst/>
                <a:latin typeface="Arial Rounded MT Bold" panose="020F0704030504030204" pitchFamily="34" charset="0"/>
              </a:rPr>
              <a:t>Sabbir Ahammed</a:t>
            </a:r>
          </a:p>
          <a:p>
            <a:pPr algn="l"/>
            <a:r>
              <a:rPr lang="en-US" sz="1400" b="1" i="0" dirty="0">
                <a:solidFill>
                  <a:schemeClr val="tx1"/>
                </a:solidFill>
                <a:effectLst/>
                <a:latin typeface="Roboto"/>
              </a:rPr>
              <a:t>ID: 171-35-1979</a:t>
            </a:r>
          </a:p>
        </p:txBody>
      </p:sp>
    </p:spTree>
    <p:extLst>
      <p:ext uri="{BB962C8B-B14F-4D97-AF65-F5344CB8AC3E}">
        <p14:creationId xmlns:p14="http://schemas.microsoft.com/office/powerpoint/2010/main" val="306587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View tasks</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3990644" y="1323783"/>
            <a:ext cx="4228202" cy="5323769"/>
          </a:xfrm>
          <a:prstGeom prst="rect">
            <a:avLst/>
          </a:prstGeom>
        </p:spPr>
      </p:pic>
    </p:spTree>
    <p:extLst>
      <p:ext uri="{BB962C8B-B14F-4D97-AF65-F5344CB8AC3E}">
        <p14:creationId xmlns:p14="http://schemas.microsoft.com/office/powerpoint/2010/main" val="124856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Assign task</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3990644" y="1398902"/>
            <a:ext cx="4228202" cy="5173531"/>
          </a:xfrm>
          <a:prstGeom prst="rect">
            <a:avLst/>
          </a:prstGeom>
        </p:spPr>
      </p:pic>
    </p:spTree>
    <p:extLst>
      <p:ext uri="{BB962C8B-B14F-4D97-AF65-F5344CB8AC3E}">
        <p14:creationId xmlns:p14="http://schemas.microsoft.com/office/powerpoint/2010/main" val="3058936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Submit task</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424779" y="1398902"/>
            <a:ext cx="3359931" cy="5173531"/>
          </a:xfrm>
          <a:prstGeom prst="rect">
            <a:avLst/>
          </a:prstGeom>
        </p:spPr>
      </p:pic>
    </p:spTree>
    <p:extLst>
      <p:ext uri="{BB962C8B-B14F-4D97-AF65-F5344CB8AC3E}">
        <p14:creationId xmlns:p14="http://schemas.microsoft.com/office/powerpoint/2010/main" val="259829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notification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3954762" y="1323783"/>
            <a:ext cx="4299967" cy="5323769"/>
          </a:xfrm>
          <a:prstGeom prst="rect">
            <a:avLst/>
          </a:prstGeom>
        </p:spPr>
      </p:pic>
    </p:spTree>
    <p:extLst>
      <p:ext uri="{BB962C8B-B14F-4D97-AF65-F5344CB8AC3E}">
        <p14:creationId xmlns:p14="http://schemas.microsoft.com/office/powerpoint/2010/main" val="125913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paper assign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656896" y="1323783"/>
            <a:ext cx="2895698" cy="5323769"/>
          </a:xfrm>
          <a:prstGeom prst="rect">
            <a:avLst/>
          </a:prstGeom>
        </p:spPr>
      </p:pic>
    </p:spTree>
    <p:extLst>
      <p:ext uri="{BB962C8B-B14F-4D97-AF65-F5344CB8AC3E}">
        <p14:creationId xmlns:p14="http://schemas.microsoft.com/office/powerpoint/2010/main" val="169911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paper report</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434259" y="1309386"/>
            <a:ext cx="3532947" cy="5221735"/>
          </a:xfrm>
          <a:prstGeom prst="rect">
            <a:avLst/>
          </a:prstGeom>
        </p:spPr>
      </p:pic>
    </p:spTree>
    <p:extLst>
      <p:ext uri="{BB962C8B-B14F-4D97-AF65-F5344CB8AC3E}">
        <p14:creationId xmlns:p14="http://schemas.microsoft.com/office/powerpoint/2010/main" val="175544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logout</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3105025" y="1394447"/>
            <a:ext cx="5981950" cy="5014517"/>
          </a:xfrm>
          <a:prstGeom prst="rect">
            <a:avLst/>
          </a:prstGeom>
        </p:spPr>
      </p:pic>
    </p:spTree>
    <p:extLst>
      <p:ext uri="{BB962C8B-B14F-4D97-AF65-F5344CB8AC3E}">
        <p14:creationId xmlns:p14="http://schemas.microsoft.com/office/powerpoint/2010/main" val="159646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529163" y="2997643"/>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log in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716988" y="380401"/>
            <a:ext cx="6186114" cy="5983622"/>
          </a:xfrm>
          <a:prstGeom prst="rect">
            <a:avLst/>
          </a:prstGeom>
        </p:spPr>
      </p:pic>
    </p:spTree>
    <p:extLst>
      <p:ext uri="{BB962C8B-B14F-4D97-AF65-F5344CB8AC3E}">
        <p14:creationId xmlns:p14="http://schemas.microsoft.com/office/powerpoint/2010/main" val="32353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529163" y="2997643"/>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update profile</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716988" y="512691"/>
            <a:ext cx="6186114" cy="5719041"/>
          </a:xfrm>
          <a:prstGeom prst="rect">
            <a:avLst/>
          </a:prstGeom>
        </p:spPr>
      </p:pic>
    </p:spTree>
    <p:extLst>
      <p:ext uri="{BB962C8B-B14F-4D97-AF65-F5344CB8AC3E}">
        <p14:creationId xmlns:p14="http://schemas.microsoft.com/office/powerpoint/2010/main" val="1996147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529163" y="2997643"/>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Register new faculty</a:t>
            </a:r>
          </a:p>
        </p:txBody>
      </p:sp>
      <p:pic>
        <p:nvPicPr>
          <p:cNvPr id="5" name="Picture 4">
            <a:extLst>
              <a:ext uri="{FF2B5EF4-FFF2-40B4-BE49-F238E27FC236}">
                <a16:creationId xmlns:a16="http://schemas.microsoft.com/office/drawing/2014/main" id="{B69E99AF-4727-4E8F-B3BB-F10101C59DB4}"/>
              </a:ext>
            </a:extLst>
          </p:cNvPr>
          <p:cNvPicPr>
            <a:picLocks noChangeAspect="1"/>
          </p:cNvPicPr>
          <p:nvPr/>
        </p:nvPicPr>
        <p:blipFill>
          <a:blip r:embed="rId2"/>
          <a:stretch>
            <a:fillRect/>
          </a:stretch>
        </p:blipFill>
        <p:spPr>
          <a:xfrm>
            <a:off x="4683318" y="683813"/>
            <a:ext cx="7058025" cy="5035950"/>
          </a:xfrm>
          <a:prstGeom prst="rect">
            <a:avLst/>
          </a:prstGeom>
        </p:spPr>
      </p:pic>
    </p:spTree>
    <p:extLst>
      <p:ext uri="{BB962C8B-B14F-4D97-AF65-F5344CB8AC3E}">
        <p14:creationId xmlns:p14="http://schemas.microsoft.com/office/powerpoint/2010/main" val="268206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ctrTitle"/>
          </p:nvPr>
        </p:nvSpPr>
        <p:spPr>
          <a:xfrm>
            <a:off x="1751012" y="609601"/>
            <a:ext cx="8676222" cy="892628"/>
          </a:xfrm>
        </p:spPr>
        <p:txBody>
          <a:bodyPr anchor="t">
            <a:normAutofit/>
          </a:bodyPr>
          <a:lstStyle/>
          <a:p>
            <a:pPr algn="just"/>
            <a:r>
              <a:rPr lang="en-US" sz="3600" dirty="0"/>
              <a:t>Background of study</a:t>
            </a:r>
          </a:p>
        </p:txBody>
      </p:sp>
      <p:sp>
        <p:nvSpPr>
          <p:cNvPr id="10" name="TextBox 9">
            <a:extLst>
              <a:ext uri="{FF2B5EF4-FFF2-40B4-BE49-F238E27FC236}">
                <a16:creationId xmlns:a16="http://schemas.microsoft.com/office/drawing/2014/main" id="{5216F88C-46BC-4E2A-A395-FF53BE0E264A}"/>
              </a:ext>
            </a:extLst>
          </p:cNvPr>
          <p:cNvSpPr txBox="1"/>
          <p:nvPr/>
        </p:nvSpPr>
        <p:spPr>
          <a:xfrm>
            <a:off x="1751012" y="1747157"/>
            <a:ext cx="8676222" cy="353943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project entitled “Research Development of Software Department” aim is to minimize the extra management work of research papers for the faculty members and coordinators. This web application will automatically manage the paperwork, will record the progress and will notify the users with their tasks deadlines. The Research Development Head will be able to control the Coordinators and faculty members with their work very easily. </a:t>
            </a:r>
          </a:p>
        </p:txBody>
      </p:sp>
    </p:spTree>
    <p:extLst>
      <p:ext uri="{BB962C8B-B14F-4D97-AF65-F5344CB8AC3E}">
        <p14:creationId xmlns:p14="http://schemas.microsoft.com/office/powerpoint/2010/main" val="101649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a:t>
            </a:r>
            <a:r>
              <a:rPr lang="en-US" sz="2700" dirty="0"/>
              <a:t>assign coordinator</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139548" y="636104"/>
            <a:ext cx="6545860" cy="5263764"/>
          </a:xfrm>
          <a:prstGeom prst="rect">
            <a:avLst/>
          </a:prstGeom>
        </p:spPr>
      </p:pic>
    </p:spTree>
    <p:extLst>
      <p:ext uri="{BB962C8B-B14F-4D97-AF65-F5344CB8AC3E}">
        <p14:creationId xmlns:p14="http://schemas.microsoft.com/office/powerpoint/2010/main" val="313649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a:t>
            </a:r>
            <a:r>
              <a:rPr lang="en-US" sz="2700" dirty="0"/>
              <a:t>manage paper</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139548" y="1099842"/>
            <a:ext cx="6545860" cy="4336287"/>
          </a:xfrm>
          <a:prstGeom prst="rect">
            <a:avLst/>
          </a:prstGeom>
        </p:spPr>
      </p:pic>
    </p:spTree>
    <p:extLst>
      <p:ext uri="{BB962C8B-B14F-4D97-AF65-F5344CB8AC3E}">
        <p14:creationId xmlns:p14="http://schemas.microsoft.com/office/powerpoint/2010/main" val="80696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a:t>
            </a:r>
            <a:r>
              <a:rPr lang="en-US" sz="2700" dirty="0"/>
              <a:t>task view</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598858" y="1064261"/>
            <a:ext cx="7333214" cy="4135891"/>
          </a:xfrm>
          <a:prstGeom prst="rect">
            <a:avLst/>
          </a:prstGeom>
        </p:spPr>
      </p:pic>
    </p:spTree>
    <p:extLst>
      <p:ext uri="{BB962C8B-B14F-4D97-AF65-F5344CB8AC3E}">
        <p14:creationId xmlns:p14="http://schemas.microsoft.com/office/powerpoint/2010/main" val="4291122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a:t>
            </a:r>
            <a:r>
              <a:rPr lang="en-US" sz="2700" dirty="0"/>
              <a:t>task assign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326322" y="1064261"/>
            <a:ext cx="5878284" cy="4135891"/>
          </a:xfrm>
          <a:prstGeom prst="rect">
            <a:avLst/>
          </a:prstGeom>
        </p:spPr>
      </p:pic>
    </p:spTree>
    <p:extLst>
      <p:ext uri="{BB962C8B-B14F-4D97-AF65-F5344CB8AC3E}">
        <p14:creationId xmlns:p14="http://schemas.microsoft.com/office/powerpoint/2010/main" val="224094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dirty="0"/>
              <a:t> </a:t>
            </a:r>
            <a:r>
              <a:rPr lang="en-US" sz="2700" dirty="0"/>
              <a:t>task submit</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837646" y="1064261"/>
            <a:ext cx="6855637" cy="4135891"/>
          </a:xfrm>
          <a:prstGeom prst="rect">
            <a:avLst/>
          </a:prstGeom>
        </p:spPr>
      </p:pic>
    </p:spTree>
    <p:extLst>
      <p:ext uri="{BB962C8B-B14F-4D97-AF65-F5344CB8AC3E}">
        <p14:creationId xmlns:p14="http://schemas.microsoft.com/office/powerpoint/2010/main" val="2286136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sz="2700" dirty="0"/>
              <a:t>report writing</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355179" y="1064261"/>
            <a:ext cx="5820571" cy="4135891"/>
          </a:xfrm>
          <a:prstGeom prst="rect">
            <a:avLst/>
          </a:prstGeom>
        </p:spPr>
      </p:pic>
    </p:spTree>
    <p:extLst>
      <p:ext uri="{BB962C8B-B14F-4D97-AF65-F5344CB8AC3E}">
        <p14:creationId xmlns:p14="http://schemas.microsoft.com/office/powerpoint/2010/main" val="2499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sz="2700" dirty="0"/>
              <a:t>notification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355179" y="1384375"/>
            <a:ext cx="5820571" cy="4157684"/>
          </a:xfrm>
          <a:prstGeom prst="rect">
            <a:avLst/>
          </a:prstGeom>
        </p:spPr>
      </p:pic>
    </p:spTree>
    <p:extLst>
      <p:ext uri="{BB962C8B-B14F-4D97-AF65-F5344CB8AC3E}">
        <p14:creationId xmlns:p14="http://schemas.microsoft.com/office/powerpoint/2010/main" val="266094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sequence diagram</a:t>
            </a:r>
            <a:br>
              <a:rPr lang="en-US" dirty="0"/>
            </a:br>
            <a:r>
              <a:rPr lang="en-US" dirty="0"/>
              <a:t> for</a:t>
            </a:r>
            <a:br>
              <a:rPr lang="en-US" dirty="0"/>
            </a:br>
            <a:r>
              <a:rPr lang="en-US" sz="2700" dirty="0"/>
              <a:t>logout</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5355179" y="1451594"/>
            <a:ext cx="5820571" cy="4023245"/>
          </a:xfrm>
          <a:prstGeom prst="rect">
            <a:avLst/>
          </a:prstGeom>
        </p:spPr>
      </p:pic>
    </p:spTree>
    <p:extLst>
      <p:ext uri="{BB962C8B-B14F-4D97-AF65-F5344CB8AC3E}">
        <p14:creationId xmlns:p14="http://schemas.microsoft.com/office/powerpoint/2010/main" val="91439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203160" y="2949935"/>
            <a:ext cx="4154155" cy="1341356"/>
          </a:xfrm>
        </p:spPr>
        <p:txBody>
          <a:bodyPr>
            <a:normAutofit fontScale="90000"/>
          </a:bodyPr>
          <a:lstStyle/>
          <a:p>
            <a:pPr algn="ctr"/>
            <a:r>
              <a:rPr lang="en-US" dirty="0"/>
              <a:t>Entity relationship diagram</a:t>
            </a:r>
            <a:endParaRPr lang="en-US" sz="2700" dirty="0"/>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498026" y="1343770"/>
            <a:ext cx="7289976" cy="4373218"/>
          </a:xfrm>
          <a:prstGeom prst="rect">
            <a:avLst/>
          </a:prstGeom>
        </p:spPr>
      </p:pic>
    </p:spTree>
    <p:extLst>
      <p:ext uri="{BB962C8B-B14F-4D97-AF65-F5344CB8AC3E}">
        <p14:creationId xmlns:p14="http://schemas.microsoft.com/office/powerpoint/2010/main" val="48483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609600"/>
            <a:ext cx="9905998" cy="797781"/>
          </a:xfrm>
        </p:spPr>
        <p:txBody>
          <a:bodyPr/>
          <a:lstStyle/>
          <a:p>
            <a:pPr algn="ctr"/>
            <a:r>
              <a:rPr lang="en-US" dirty="0"/>
              <a:t>Login</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tretch>
            <a:fillRect/>
          </a:stretch>
        </p:blipFill>
        <p:spPr>
          <a:xfrm>
            <a:off x="1713264" y="1685925"/>
            <a:ext cx="8762298" cy="4105275"/>
          </a:xfrm>
        </p:spPr>
      </p:pic>
    </p:spTree>
    <p:extLst>
      <p:ext uri="{BB962C8B-B14F-4D97-AF65-F5344CB8AC3E}">
        <p14:creationId xmlns:p14="http://schemas.microsoft.com/office/powerpoint/2010/main" val="56192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609600"/>
            <a:ext cx="9905998" cy="827314"/>
          </a:xfrm>
        </p:spPr>
        <p:txBody>
          <a:bodyPr/>
          <a:lstStyle/>
          <a:p>
            <a:r>
              <a:rPr lang="en-US" dirty="0"/>
              <a:t>Functional requirements</a:t>
            </a:r>
          </a:p>
        </p:txBody>
      </p:sp>
      <p:sp>
        <p:nvSpPr>
          <p:cNvPr id="3" name="TextBox 2">
            <a:extLst>
              <a:ext uri="{FF2B5EF4-FFF2-40B4-BE49-F238E27FC236}">
                <a16:creationId xmlns:a16="http://schemas.microsoft.com/office/drawing/2014/main" id="{FD0D3D54-8CCD-4626-8C1C-01240E04636C}"/>
              </a:ext>
            </a:extLst>
          </p:cNvPr>
          <p:cNvSpPr txBox="1"/>
          <p:nvPr/>
        </p:nvSpPr>
        <p:spPr>
          <a:xfrm>
            <a:off x="1141413" y="1804945"/>
            <a:ext cx="9905998" cy="418877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Log In</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Update Profile</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Register New Faculty</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Assign Coordinator</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Manage Task</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Notification</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Submit Research Paper Details</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Report Writer</a:t>
            </a:r>
          </a:p>
          <a:p>
            <a:pPr marL="285750" indent="-285750">
              <a:lnSpc>
                <a:spcPct val="150000"/>
              </a:lnSpc>
              <a:buFont typeface="Wingdings" panose="05000000000000000000" pitchFamily="2" charset="2"/>
              <a:buChar char="Ø"/>
            </a:pPr>
            <a:r>
              <a:rPr lang="en-US" sz="2000" dirty="0">
                <a:solidFill>
                  <a:schemeClr val="accent4">
                    <a:lumMod val="40000"/>
                    <a:lumOff val="60000"/>
                  </a:schemeClr>
                </a:solidFill>
              </a:rPr>
              <a:t>Log Out</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644478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341906"/>
            <a:ext cx="9905998" cy="771277"/>
          </a:xfrm>
        </p:spPr>
        <p:txBody>
          <a:bodyPr/>
          <a:lstStyle/>
          <a:p>
            <a:pPr algn="ctr"/>
            <a:r>
              <a:rPr lang="en-US" dirty="0"/>
              <a:t>Admin dashboard</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394805" y="1232148"/>
            <a:ext cx="9402389" cy="5283946"/>
          </a:xfrm>
        </p:spPr>
      </p:pic>
    </p:spTree>
    <p:extLst>
      <p:ext uri="{BB962C8B-B14F-4D97-AF65-F5344CB8AC3E}">
        <p14:creationId xmlns:p14="http://schemas.microsoft.com/office/powerpoint/2010/main" val="1390471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91764"/>
          </a:xfrm>
        </p:spPr>
        <p:txBody>
          <a:bodyPr/>
          <a:lstStyle/>
          <a:p>
            <a:pPr algn="ctr"/>
            <a:r>
              <a:rPr lang="en-US" dirty="0"/>
              <a:t>Register new faculty</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238092" y="1056008"/>
            <a:ext cx="9715816" cy="5460086"/>
          </a:xfrm>
        </p:spPr>
      </p:pic>
    </p:spTree>
    <p:extLst>
      <p:ext uri="{BB962C8B-B14F-4D97-AF65-F5344CB8AC3E}">
        <p14:creationId xmlns:p14="http://schemas.microsoft.com/office/powerpoint/2010/main" val="2884516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91764"/>
          </a:xfrm>
        </p:spPr>
        <p:txBody>
          <a:bodyPr/>
          <a:lstStyle/>
          <a:p>
            <a:pPr algn="ctr"/>
            <a:r>
              <a:rPr lang="en-US" dirty="0"/>
              <a:t>Assigning role</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238092" y="1056008"/>
            <a:ext cx="9715816" cy="5460085"/>
          </a:xfrm>
        </p:spPr>
      </p:pic>
    </p:spTree>
    <p:extLst>
      <p:ext uri="{BB962C8B-B14F-4D97-AF65-F5344CB8AC3E}">
        <p14:creationId xmlns:p14="http://schemas.microsoft.com/office/powerpoint/2010/main" val="164558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91764"/>
          </a:xfrm>
        </p:spPr>
        <p:txBody>
          <a:bodyPr/>
          <a:lstStyle/>
          <a:p>
            <a:pPr algn="ctr"/>
            <a:r>
              <a:rPr lang="en-US" dirty="0"/>
              <a:t>Assigning role</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739878" y="1403686"/>
            <a:ext cx="10712244" cy="4464376"/>
          </a:xfrm>
        </p:spPr>
      </p:pic>
    </p:spTree>
    <p:extLst>
      <p:ext uri="{BB962C8B-B14F-4D97-AF65-F5344CB8AC3E}">
        <p14:creationId xmlns:p14="http://schemas.microsoft.com/office/powerpoint/2010/main" val="3479223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91764"/>
          </a:xfrm>
        </p:spPr>
        <p:txBody>
          <a:bodyPr/>
          <a:lstStyle/>
          <a:p>
            <a:pPr algn="ctr"/>
            <a:r>
              <a:rPr lang="en-US" dirty="0"/>
              <a:t>Assigning role</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735733" y="1411636"/>
            <a:ext cx="8720534" cy="4900759"/>
          </a:xfrm>
        </p:spPr>
      </p:pic>
    </p:spTree>
    <p:extLst>
      <p:ext uri="{BB962C8B-B14F-4D97-AF65-F5344CB8AC3E}">
        <p14:creationId xmlns:p14="http://schemas.microsoft.com/office/powerpoint/2010/main" val="296806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Assigning task</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1413" y="954158"/>
            <a:ext cx="9905998" cy="5566964"/>
          </a:xfrm>
        </p:spPr>
      </p:pic>
    </p:spTree>
    <p:extLst>
      <p:ext uri="{BB962C8B-B14F-4D97-AF65-F5344CB8AC3E}">
        <p14:creationId xmlns:p14="http://schemas.microsoft.com/office/powerpoint/2010/main" val="2447076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Assigning task</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1413" y="954158"/>
            <a:ext cx="9905997" cy="5566964"/>
          </a:xfrm>
        </p:spPr>
      </p:pic>
    </p:spTree>
    <p:extLst>
      <p:ext uri="{BB962C8B-B14F-4D97-AF65-F5344CB8AC3E}">
        <p14:creationId xmlns:p14="http://schemas.microsoft.com/office/powerpoint/2010/main" val="3747240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Coordinator dashboard</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1413" y="954158"/>
            <a:ext cx="9905997" cy="5566963"/>
          </a:xfrm>
        </p:spPr>
      </p:pic>
    </p:spTree>
    <p:extLst>
      <p:ext uri="{BB962C8B-B14F-4D97-AF65-F5344CB8AC3E}">
        <p14:creationId xmlns:p14="http://schemas.microsoft.com/office/powerpoint/2010/main" val="595137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View paper report</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1413" y="954158"/>
            <a:ext cx="9905996" cy="5566963"/>
          </a:xfrm>
        </p:spPr>
      </p:pic>
    </p:spTree>
    <p:extLst>
      <p:ext uri="{BB962C8B-B14F-4D97-AF65-F5344CB8AC3E}">
        <p14:creationId xmlns:p14="http://schemas.microsoft.com/office/powerpoint/2010/main" val="2422756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View paper report</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1413" y="954158"/>
            <a:ext cx="9905996" cy="5566962"/>
          </a:xfrm>
        </p:spPr>
      </p:pic>
    </p:spTree>
    <p:extLst>
      <p:ext uri="{BB962C8B-B14F-4D97-AF65-F5344CB8AC3E}">
        <p14:creationId xmlns:p14="http://schemas.microsoft.com/office/powerpoint/2010/main" val="304564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609600"/>
            <a:ext cx="9905998" cy="827314"/>
          </a:xfrm>
        </p:spPr>
        <p:txBody>
          <a:bodyPr/>
          <a:lstStyle/>
          <a:p>
            <a:r>
              <a:rPr lang="en-US" dirty="0"/>
              <a:t>Non-Functional requirements</a:t>
            </a:r>
          </a:p>
        </p:txBody>
      </p:sp>
      <p:sp>
        <p:nvSpPr>
          <p:cNvPr id="3" name="TextBox 2">
            <a:extLst>
              <a:ext uri="{FF2B5EF4-FFF2-40B4-BE49-F238E27FC236}">
                <a16:creationId xmlns:a16="http://schemas.microsoft.com/office/drawing/2014/main" id="{FD0D3D54-8CCD-4626-8C1C-01240E04636C}"/>
              </a:ext>
            </a:extLst>
          </p:cNvPr>
          <p:cNvSpPr txBox="1"/>
          <p:nvPr/>
        </p:nvSpPr>
        <p:spPr>
          <a:xfrm>
            <a:off x="1141413" y="1804945"/>
            <a:ext cx="9905998" cy="2246769"/>
          </a:xfrm>
          <a:prstGeom prst="rect">
            <a:avLst/>
          </a:prstGeom>
          <a:noFill/>
        </p:spPr>
        <p:txBody>
          <a:bodyPr wrap="square" rtlCol="0">
            <a:spAutoFit/>
          </a:bodyPr>
          <a:lstStyle/>
          <a:p>
            <a:pPr>
              <a:buFont typeface="Courier New" panose="02070309020205020404" pitchFamily="49" charset="0"/>
              <a:buChar char="o"/>
            </a:pPr>
            <a:r>
              <a:rPr lang="en-GB" sz="2800" dirty="0">
                <a:latin typeface="Times New Roman" panose="02020603050405020304" pitchFamily="18" charset="0"/>
                <a:cs typeface="Times New Roman" panose="02020603050405020304" pitchFamily="18" charset="0"/>
              </a:rPr>
              <a:t>Usability</a:t>
            </a:r>
          </a:p>
          <a:p>
            <a:pPr>
              <a:buFont typeface="Courier New" panose="02070309020205020404" pitchFamily="49" charset="0"/>
              <a:buChar char="o"/>
            </a:pPr>
            <a:r>
              <a:rPr lang="en-GB" sz="2800" dirty="0">
                <a:latin typeface="Times New Roman" panose="02020603050405020304" pitchFamily="18" charset="0"/>
                <a:cs typeface="Times New Roman" panose="02020603050405020304" pitchFamily="18" charset="0"/>
              </a:rPr>
              <a:t> Recoverability</a:t>
            </a:r>
          </a:p>
          <a:p>
            <a:pPr>
              <a:buFont typeface="Courier New" panose="02070309020205020404" pitchFamily="49" charset="0"/>
              <a:buChar char="o"/>
            </a:pPr>
            <a:r>
              <a:rPr lang="en-GB" sz="2800" dirty="0">
                <a:latin typeface="Times New Roman" panose="02020603050405020304" pitchFamily="18" charset="0"/>
                <a:cs typeface="Times New Roman" panose="02020603050405020304" pitchFamily="18" charset="0"/>
              </a:rPr>
              <a:t> Security</a:t>
            </a:r>
          </a:p>
          <a:p>
            <a:pPr>
              <a:buFont typeface="Courier New" panose="02070309020205020404" pitchFamily="49" charset="0"/>
              <a:buChar char="o"/>
            </a:pPr>
            <a:r>
              <a:rPr lang="en-GB" sz="2800" dirty="0">
                <a:latin typeface="Times New Roman" panose="02020603050405020304" pitchFamily="18" charset="0"/>
                <a:cs typeface="Times New Roman" panose="02020603050405020304" pitchFamily="18" charset="0"/>
              </a:rPr>
              <a:t> Availability</a:t>
            </a:r>
          </a:p>
          <a:p>
            <a:pPr>
              <a:buFont typeface="Courier New" panose="02070309020205020404" pitchFamily="49" charset="0"/>
              <a:buChar char="o"/>
            </a:pPr>
            <a:r>
              <a:rPr lang="en-GB" sz="2800" dirty="0">
                <a:latin typeface="Times New Roman" panose="02020603050405020304" pitchFamily="18" charset="0"/>
                <a:cs typeface="Times New Roman" panose="02020603050405020304" pitchFamily="18" charset="0"/>
              </a:rPr>
              <a:t> Reliability</a:t>
            </a:r>
          </a:p>
        </p:txBody>
      </p:sp>
    </p:spTree>
    <p:extLst>
      <p:ext uri="{BB962C8B-B14F-4D97-AF65-F5344CB8AC3E}">
        <p14:creationId xmlns:p14="http://schemas.microsoft.com/office/powerpoint/2010/main" val="604860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Print paper report</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0" y="954158"/>
            <a:ext cx="9896821" cy="5566962"/>
          </a:xfrm>
        </p:spPr>
      </p:pic>
    </p:spTree>
    <p:extLst>
      <p:ext uri="{BB962C8B-B14F-4D97-AF65-F5344CB8AC3E}">
        <p14:creationId xmlns:p14="http://schemas.microsoft.com/office/powerpoint/2010/main" val="3832077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Faculty dashboard</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0" y="956736"/>
            <a:ext cx="9896821" cy="5561806"/>
          </a:xfrm>
        </p:spPr>
      </p:pic>
    </p:spTree>
    <p:extLst>
      <p:ext uri="{BB962C8B-B14F-4D97-AF65-F5344CB8AC3E}">
        <p14:creationId xmlns:p14="http://schemas.microsoft.com/office/powerpoint/2010/main" val="1025713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Submit paper details</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1" y="956736"/>
            <a:ext cx="9896819" cy="5561806"/>
          </a:xfrm>
        </p:spPr>
      </p:pic>
    </p:spTree>
    <p:extLst>
      <p:ext uri="{BB962C8B-B14F-4D97-AF65-F5344CB8AC3E}">
        <p14:creationId xmlns:p14="http://schemas.microsoft.com/office/powerpoint/2010/main" val="1956110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Submit paper details</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1" y="956736"/>
            <a:ext cx="9896819" cy="5561805"/>
          </a:xfrm>
        </p:spPr>
      </p:pic>
    </p:spTree>
    <p:extLst>
      <p:ext uri="{BB962C8B-B14F-4D97-AF65-F5344CB8AC3E}">
        <p14:creationId xmlns:p14="http://schemas.microsoft.com/office/powerpoint/2010/main" val="128020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Submit paper details</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2" y="956736"/>
            <a:ext cx="9896817" cy="5561805"/>
          </a:xfrm>
        </p:spPr>
      </p:pic>
    </p:spTree>
    <p:extLst>
      <p:ext uri="{BB962C8B-B14F-4D97-AF65-F5344CB8AC3E}">
        <p14:creationId xmlns:p14="http://schemas.microsoft.com/office/powerpoint/2010/main" val="362173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Tasks</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146002" y="956736"/>
            <a:ext cx="9896817" cy="5561804"/>
          </a:xfrm>
        </p:spPr>
      </p:pic>
    </p:spTree>
    <p:extLst>
      <p:ext uri="{BB962C8B-B14F-4D97-AF65-F5344CB8AC3E}">
        <p14:creationId xmlns:p14="http://schemas.microsoft.com/office/powerpoint/2010/main" val="469102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064C-AE60-4A68-9DDF-9C391C7E9630}"/>
              </a:ext>
            </a:extLst>
          </p:cNvPr>
          <p:cNvSpPr>
            <a:spLocks noGrp="1"/>
          </p:cNvSpPr>
          <p:nvPr>
            <p:ph type="title"/>
          </p:nvPr>
        </p:nvSpPr>
        <p:spPr>
          <a:xfrm>
            <a:off x="1141413" y="262394"/>
            <a:ext cx="9905998" cy="612249"/>
          </a:xfrm>
        </p:spPr>
        <p:txBody>
          <a:bodyPr/>
          <a:lstStyle/>
          <a:p>
            <a:pPr algn="ctr"/>
            <a:r>
              <a:rPr lang="en-US" dirty="0"/>
              <a:t>Architecture used</a:t>
            </a:r>
          </a:p>
        </p:txBody>
      </p:sp>
      <p:pic>
        <p:nvPicPr>
          <p:cNvPr id="5" name="Content Placeholder 4">
            <a:extLst>
              <a:ext uri="{FF2B5EF4-FFF2-40B4-BE49-F238E27FC236}">
                <a16:creationId xmlns:a16="http://schemas.microsoft.com/office/drawing/2014/main" id="{AE5ABF04-CFDF-4CF3-A181-A6691191B29E}"/>
              </a:ext>
            </a:extLst>
          </p:cNvPr>
          <p:cNvPicPr>
            <a:picLocks noGrp="1" noChangeAspect="1"/>
          </p:cNvPicPr>
          <p:nvPr>
            <p:ph idx="1"/>
          </p:nvPr>
        </p:nvPicPr>
        <p:blipFill>
          <a:blip r:embed="rId2"/>
          <a:srcRect/>
          <a:stretch/>
        </p:blipFill>
        <p:spPr>
          <a:xfrm>
            <a:off x="1075964" y="2096633"/>
            <a:ext cx="9896817" cy="3378606"/>
          </a:xfrm>
        </p:spPr>
      </p:pic>
    </p:spTree>
    <p:extLst>
      <p:ext uri="{BB962C8B-B14F-4D97-AF65-F5344CB8AC3E}">
        <p14:creationId xmlns:p14="http://schemas.microsoft.com/office/powerpoint/2010/main" val="492556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271747" y="455211"/>
            <a:ext cx="9648506" cy="862291"/>
          </a:xfrm>
        </p:spPr>
        <p:txBody>
          <a:bodyPr>
            <a:normAutofit/>
          </a:bodyPr>
          <a:lstStyle/>
          <a:p>
            <a:r>
              <a:rPr lang="en-US" sz="3600" dirty="0">
                <a:latin typeface="Times New Roman" panose="02020603050405020304" pitchFamily="18" charset="0"/>
                <a:cs typeface="Times New Roman" panose="02020603050405020304" pitchFamily="18" charset="0"/>
              </a:rPr>
              <a:t>TECHNOLOGY USED</a:t>
            </a:r>
            <a:endParaRPr lang="en-US" sz="2800" dirty="0"/>
          </a:p>
        </p:txBody>
      </p:sp>
      <p:sp>
        <p:nvSpPr>
          <p:cNvPr id="3" name="TextBox 2">
            <a:extLst>
              <a:ext uri="{FF2B5EF4-FFF2-40B4-BE49-F238E27FC236}">
                <a16:creationId xmlns:a16="http://schemas.microsoft.com/office/drawing/2014/main" id="{75A214D3-4D63-4C72-9A97-558B132504A9}"/>
              </a:ext>
            </a:extLst>
          </p:cNvPr>
          <p:cNvSpPr txBox="1"/>
          <p:nvPr/>
        </p:nvSpPr>
        <p:spPr>
          <a:xfrm>
            <a:off x="1271747" y="2162755"/>
            <a:ext cx="9648505" cy="1908215"/>
          </a:xfrm>
          <a:prstGeom prst="rect">
            <a:avLst/>
          </a:prstGeom>
          <a:noFill/>
        </p:spPr>
        <p:txBody>
          <a:bodyPr wrap="square" rtlCol="0">
            <a:spAutoFit/>
          </a:bodyPr>
          <a:lstStyle/>
          <a:p>
            <a:pPr marL="285750" indent="-28575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Windows : 10 </a:t>
            </a:r>
          </a:p>
          <a:p>
            <a:pPr marL="285750" indent="-28575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Language : C# </a:t>
            </a:r>
          </a:p>
          <a:p>
            <a:pPr marL="285750" indent="-28575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Framework: Dot net Framework , Entity Framework Core, Identity, MVC</a:t>
            </a:r>
          </a:p>
          <a:p>
            <a:pPr marL="285750" indent="-28575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base : MSSQL server</a:t>
            </a:r>
          </a:p>
          <a:p>
            <a:pPr marL="285750" indent="-285750"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Platform : Visual Studio</a:t>
            </a:r>
          </a:p>
          <a:p>
            <a:endParaRPr lang="en-US" dirty="0"/>
          </a:p>
        </p:txBody>
      </p:sp>
    </p:spTree>
    <p:extLst>
      <p:ext uri="{BB962C8B-B14F-4D97-AF65-F5344CB8AC3E}">
        <p14:creationId xmlns:p14="http://schemas.microsoft.com/office/powerpoint/2010/main" val="4202674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271747" y="455211"/>
            <a:ext cx="9648506" cy="862291"/>
          </a:xfrm>
        </p:spPr>
        <p:txBody>
          <a:bodyPr>
            <a:normAutofit/>
          </a:bodyPr>
          <a:lstStyle/>
          <a:p>
            <a:r>
              <a:rPr lang="en-US" sz="3600" dirty="0">
                <a:latin typeface="Times New Roman" panose="02020603050405020304" pitchFamily="18" charset="0"/>
                <a:cs typeface="Times New Roman" panose="02020603050405020304" pitchFamily="18" charset="0"/>
              </a:rPr>
              <a:t>GitHub link</a:t>
            </a:r>
            <a:endParaRPr lang="en-US" sz="2800" dirty="0"/>
          </a:p>
        </p:txBody>
      </p:sp>
      <p:sp>
        <p:nvSpPr>
          <p:cNvPr id="3" name="TextBox 2">
            <a:extLst>
              <a:ext uri="{FF2B5EF4-FFF2-40B4-BE49-F238E27FC236}">
                <a16:creationId xmlns:a16="http://schemas.microsoft.com/office/drawing/2014/main" id="{75A214D3-4D63-4C72-9A97-558B132504A9}"/>
              </a:ext>
            </a:extLst>
          </p:cNvPr>
          <p:cNvSpPr txBox="1"/>
          <p:nvPr/>
        </p:nvSpPr>
        <p:spPr>
          <a:xfrm>
            <a:off x="1271747" y="2162755"/>
            <a:ext cx="9648505" cy="646331"/>
          </a:xfrm>
          <a:prstGeom prst="rect">
            <a:avLst/>
          </a:prstGeom>
          <a:noFill/>
        </p:spPr>
        <p:txBody>
          <a:bodyPr wrap="square" rtlCol="0">
            <a:spAutoFit/>
          </a:bodyPr>
          <a:lstStyle/>
          <a:p>
            <a:r>
              <a:rPr lang="en-US" dirty="0">
                <a:hlinkClick r:id="rId2"/>
              </a:rPr>
              <a:t>https://github.com/I-am-Sabbir/Research_Coordinating_System</a:t>
            </a:r>
            <a:endParaRPr lang="en-US" dirty="0"/>
          </a:p>
          <a:p>
            <a:endParaRPr lang="en-US" dirty="0"/>
          </a:p>
        </p:txBody>
      </p:sp>
    </p:spTree>
    <p:extLst>
      <p:ext uri="{BB962C8B-B14F-4D97-AF65-F5344CB8AC3E}">
        <p14:creationId xmlns:p14="http://schemas.microsoft.com/office/powerpoint/2010/main" val="2510995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BE9629-1894-4858-B825-D547BE141FC5}"/>
              </a:ext>
            </a:extLst>
          </p:cNvPr>
          <p:cNvSpPr txBox="1"/>
          <p:nvPr/>
        </p:nvSpPr>
        <p:spPr>
          <a:xfrm>
            <a:off x="6162261" y="4444779"/>
            <a:ext cx="4778734" cy="1107996"/>
          </a:xfrm>
          <a:prstGeom prst="rect">
            <a:avLst/>
          </a:prstGeom>
          <a:noFill/>
        </p:spPr>
        <p:txBody>
          <a:bodyPr wrap="square" rtlCol="0">
            <a:spAutoFit/>
          </a:bodyPr>
          <a:lstStyle/>
          <a:p>
            <a:r>
              <a:rPr lang="en-US" sz="6600" dirty="0">
                <a:solidFill>
                  <a:schemeClr val="accent4">
                    <a:lumMod val="40000"/>
                    <a:lumOff val="60000"/>
                  </a:schemeClr>
                </a:solidFill>
                <a:latin typeface="Berlin Sans FB" panose="020E0602020502020306" pitchFamily="34" charset="0"/>
              </a:rPr>
              <a:t>Thank You;</a:t>
            </a:r>
          </a:p>
        </p:txBody>
      </p:sp>
    </p:spTree>
    <p:extLst>
      <p:ext uri="{BB962C8B-B14F-4D97-AF65-F5344CB8AC3E}">
        <p14:creationId xmlns:p14="http://schemas.microsoft.com/office/powerpoint/2010/main" val="702814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Use case diagram</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3452965" y="1208978"/>
            <a:ext cx="5286068" cy="5322449"/>
          </a:xfrm>
          <a:prstGeom prst="rect">
            <a:avLst/>
          </a:prstGeom>
        </p:spPr>
      </p:pic>
    </p:spTree>
    <p:extLst>
      <p:ext uri="{BB962C8B-B14F-4D97-AF65-F5344CB8AC3E}">
        <p14:creationId xmlns:p14="http://schemas.microsoft.com/office/powerpoint/2010/main" val="99008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log in</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830680" y="1208978"/>
            <a:ext cx="2530639" cy="5322449"/>
          </a:xfrm>
          <a:prstGeom prst="rect">
            <a:avLst/>
          </a:prstGeom>
        </p:spPr>
      </p:pic>
    </p:spTree>
    <p:extLst>
      <p:ext uri="{BB962C8B-B14F-4D97-AF65-F5344CB8AC3E}">
        <p14:creationId xmlns:p14="http://schemas.microsoft.com/office/powerpoint/2010/main" val="42742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update profile</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656896" y="1407177"/>
            <a:ext cx="2895698" cy="5156980"/>
          </a:xfrm>
          <a:prstGeom prst="rect">
            <a:avLst/>
          </a:prstGeom>
        </p:spPr>
      </p:pic>
    </p:spTree>
    <p:extLst>
      <p:ext uri="{BB962C8B-B14F-4D97-AF65-F5344CB8AC3E}">
        <p14:creationId xmlns:p14="http://schemas.microsoft.com/office/powerpoint/2010/main" val="2302433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assign user</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099160" y="1184689"/>
            <a:ext cx="3852143" cy="5337095"/>
          </a:xfrm>
          <a:prstGeom prst="rect">
            <a:avLst/>
          </a:prstGeom>
        </p:spPr>
      </p:pic>
    </p:spTree>
    <p:extLst>
      <p:ext uri="{BB962C8B-B14F-4D97-AF65-F5344CB8AC3E}">
        <p14:creationId xmlns:p14="http://schemas.microsoft.com/office/powerpoint/2010/main" val="2728782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2F91-2528-4ED0-B4A8-847470E4520E}"/>
              </a:ext>
            </a:extLst>
          </p:cNvPr>
          <p:cNvSpPr>
            <a:spLocks noGrp="1"/>
          </p:cNvSpPr>
          <p:nvPr>
            <p:ph type="title"/>
          </p:nvPr>
        </p:nvSpPr>
        <p:spPr>
          <a:xfrm>
            <a:off x="1141413" y="449036"/>
            <a:ext cx="9913030" cy="677635"/>
          </a:xfrm>
        </p:spPr>
        <p:txBody>
          <a:bodyPr/>
          <a:lstStyle/>
          <a:p>
            <a:r>
              <a:rPr lang="en-US" dirty="0"/>
              <a:t>Activity diagram for assign coordinator</a:t>
            </a:r>
          </a:p>
        </p:txBody>
      </p:sp>
      <p:pic>
        <p:nvPicPr>
          <p:cNvPr id="6" name="Picture 5">
            <a:extLst>
              <a:ext uri="{FF2B5EF4-FFF2-40B4-BE49-F238E27FC236}">
                <a16:creationId xmlns:a16="http://schemas.microsoft.com/office/drawing/2014/main" id="{69EF2520-87FD-436C-A80C-FA1402B7F5B7}"/>
              </a:ext>
            </a:extLst>
          </p:cNvPr>
          <p:cNvPicPr>
            <a:picLocks noChangeAspect="1"/>
          </p:cNvPicPr>
          <p:nvPr/>
        </p:nvPicPr>
        <p:blipFill>
          <a:blip r:embed="rId2"/>
          <a:srcRect/>
          <a:stretch/>
        </p:blipFill>
        <p:spPr>
          <a:xfrm>
            <a:off x="4595803" y="1309386"/>
            <a:ext cx="3209858" cy="5221735"/>
          </a:xfrm>
          <a:prstGeom prst="rect">
            <a:avLst/>
          </a:prstGeom>
        </p:spPr>
      </p:pic>
    </p:spTree>
    <p:extLst>
      <p:ext uri="{BB962C8B-B14F-4D97-AF65-F5344CB8AC3E}">
        <p14:creationId xmlns:p14="http://schemas.microsoft.com/office/powerpoint/2010/main" val="4182786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Mesh design</Template>
  <TotalTime>269</TotalTime>
  <Words>374</Words>
  <Application>Microsoft Office PowerPoint</Application>
  <PresentationFormat>Widescreen</PresentationFormat>
  <Paragraphs>79</Paragraphs>
  <Slides>49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Rounded MT Bold</vt:lpstr>
      <vt:lpstr>Berlin Sans FB</vt:lpstr>
      <vt:lpstr>Calibri</vt:lpstr>
      <vt:lpstr>Century Gothic</vt:lpstr>
      <vt:lpstr>Courier New</vt:lpstr>
      <vt:lpstr>Roboto</vt:lpstr>
      <vt:lpstr>Times New Roman</vt:lpstr>
      <vt:lpstr>Wingdings</vt:lpstr>
      <vt:lpstr>Mesh</vt:lpstr>
      <vt:lpstr>Research Coordination System</vt:lpstr>
      <vt:lpstr>Background of study</vt:lpstr>
      <vt:lpstr>Functional requirements</vt:lpstr>
      <vt:lpstr>Non-Functional requirements</vt:lpstr>
      <vt:lpstr>Use case diagram</vt:lpstr>
      <vt:lpstr>Activity diagram for log in</vt:lpstr>
      <vt:lpstr>Activity diagram for update profile</vt:lpstr>
      <vt:lpstr>Activity diagram for assign user</vt:lpstr>
      <vt:lpstr>Activity diagram for assign coordinator</vt:lpstr>
      <vt:lpstr>Activity diagram for View tasks</vt:lpstr>
      <vt:lpstr>Activity diagram for Assign task</vt:lpstr>
      <vt:lpstr>Activity diagram for Submit task</vt:lpstr>
      <vt:lpstr>Activity diagram for notification</vt:lpstr>
      <vt:lpstr>Activity diagram for paper assign</vt:lpstr>
      <vt:lpstr>Activity diagram for paper report</vt:lpstr>
      <vt:lpstr>Activity diagram for logout</vt:lpstr>
      <vt:lpstr>sequence diagram  for  log in</vt:lpstr>
      <vt:lpstr>sequence diagram  for update profile</vt:lpstr>
      <vt:lpstr>sequence diagram  for  Register new faculty</vt:lpstr>
      <vt:lpstr>sequence diagram  for  assign coordinator</vt:lpstr>
      <vt:lpstr>sequence diagram  for  manage paper</vt:lpstr>
      <vt:lpstr>sequence diagram  for  task view</vt:lpstr>
      <vt:lpstr>sequence diagram  for  task assign</vt:lpstr>
      <vt:lpstr>sequence diagram  for  task submit</vt:lpstr>
      <vt:lpstr>sequence diagram  for report writing</vt:lpstr>
      <vt:lpstr>sequence diagram  for notification</vt:lpstr>
      <vt:lpstr>sequence diagram  for logout</vt:lpstr>
      <vt:lpstr>Entity relationship diagram</vt:lpstr>
      <vt:lpstr>Login</vt:lpstr>
      <vt:lpstr>Admin dashboard</vt:lpstr>
      <vt:lpstr>Register new faculty</vt:lpstr>
      <vt:lpstr>Assigning role</vt:lpstr>
      <vt:lpstr>Assigning role</vt:lpstr>
      <vt:lpstr>Assigning role</vt:lpstr>
      <vt:lpstr>Assigning task</vt:lpstr>
      <vt:lpstr>Assigning task</vt:lpstr>
      <vt:lpstr>Coordinator dashboard</vt:lpstr>
      <vt:lpstr>View paper report</vt:lpstr>
      <vt:lpstr>View paper report</vt:lpstr>
      <vt:lpstr>Print paper report</vt:lpstr>
      <vt:lpstr>Faculty dashboard</vt:lpstr>
      <vt:lpstr>Submit paper details</vt:lpstr>
      <vt:lpstr>Submit paper details</vt:lpstr>
      <vt:lpstr>Submit paper details</vt:lpstr>
      <vt:lpstr>Tasks</vt:lpstr>
      <vt:lpstr>Architecture used</vt:lpstr>
      <vt:lpstr>TECHNOLOGY USED</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Development of swe department</dc:title>
  <dc:creator>sabbir ahmed</dc:creator>
  <cp:lastModifiedBy>sabbir ahmed</cp:lastModifiedBy>
  <cp:revision>34</cp:revision>
  <dcterms:created xsi:type="dcterms:W3CDTF">2020-11-02T13:06:53Z</dcterms:created>
  <dcterms:modified xsi:type="dcterms:W3CDTF">2021-01-29T10:47:28Z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